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9BB14A-2593-430F-B381-3EAD84E07D63}">
  <a:tblStyle styleId="{879BB14A-2593-430F-B381-3EAD84E07D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uni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7" Type="http://schemas.openxmlformats.org/officeDocument/2006/relationships/font" Target="fonts/Nuni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9284e263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9284e263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9284e263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9284e263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9284e263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9284e263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9288eb59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9288eb59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926bb197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926bb197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9288eb59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9288eb59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9284e263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9284e263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9284e263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9284e263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9288eb59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9288eb59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33aeeb27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33aeeb27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9288eb5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9288eb5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dc41fbe9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dc41fbe9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33aeeb27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33aeeb27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33aeeb27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33aeeb27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33aeeb27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33aeeb27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9284e26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9284e26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666950" y="821425"/>
            <a:ext cx="58101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Pronóstico</a:t>
            </a:r>
            <a:r>
              <a:rPr lang="es-419"/>
              <a:t> del comportamiento del precio accionario de distintas empresas que cotizan en bolsa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439050" y="3152500"/>
            <a:ext cx="8520600" cy="12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Edward </a:t>
            </a:r>
            <a:r>
              <a:rPr lang="es-419"/>
              <a:t>Andrés</a:t>
            </a:r>
            <a:r>
              <a:rPr lang="es-419"/>
              <a:t> Sandoval Pineda -2180052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Sebastian Perez Lopez -2180057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Sebastian Florez Rojas -2180050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311700" y="456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5</a:t>
            </a:r>
            <a:r>
              <a:rPr b="1" lang="es-419"/>
              <a:t>. CNN</a:t>
            </a:r>
            <a:endParaRPr b="1"/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775" y="211916"/>
            <a:ext cx="1510074" cy="6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925" y="1123950"/>
            <a:ext cx="577215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311700" y="456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5</a:t>
            </a:r>
            <a:r>
              <a:rPr b="1" lang="es-419"/>
              <a:t>. CNN</a:t>
            </a:r>
            <a:endParaRPr b="1"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128713"/>
            <a:ext cx="5943600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/>
        </p:nvSpPr>
        <p:spPr>
          <a:xfrm>
            <a:off x="221000" y="4148950"/>
            <a:ext cx="871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{'FB': 79.574, 'AMZN': 13302.383, 'NFLX': 2183.554, 'AAPL': 293.378, 'MSFT': 265.747, 'GOOGL': 24164.693, 'TWTR': 46.374, 'UBER': 11.648, 'NVDA': 456.589, 'BABA': 131.535}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311700" y="456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5</a:t>
            </a:r>
            <a:r>
              <a:rPr b="1" lang="es-419"/>
              <a:t>. CNN</a:t>
            </a:r>
            <a:endParaRPr b="1"/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350" y="1128713"/>
            <a:ext cx="5829300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200925" y="4269500"/>
            <a:ext cx="87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{'FB': 7.043, 'AMZN': 91.808, 'NFLX': 37.709, 'AAPL': 16.693, 'MSFT': 13.17, 'GOOGL': 136.884, 'TWTR': 6.343, 'UBER': 2.827, 'NVDA': 17.382, 'BABA': 9.827}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252300" y="315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6</a:t>
            </a:r>
            <a:r>
              <a:rPr b="1" lang="es-419"/>
              <a:t>. RNN</a:t>
            </a:r>
            <a:endParaRPr b="1"/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425" y="1159575"/>
            <a:ext cx="4602249" cy="35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433275" y="2263950"/>
            <a:ext cx="308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Modelo implementado para forecasting con RNN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0775" y="211916"/>
            <a:ext cx="1510074" cy="6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title"/>
          </p:nvPr>
        </p:nvSpPr>
        <p:spPr>
          <a:xfrm>
            <a:off x="252300" y="315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6</a:t>
            </a:r>
            <a:r>
              <a:rPr b="1" lang="es-419"/>
              <a:t>. RNN</a:t>
            </a:r>
            <a:endParaRPr b="1"/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00" y="965900"/>
            <a:ext cx="8653301" cy="371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0775" y="211916"/>
            <a:ext cx="1510074" cy="6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type="title"/>
          </p:nvPr>
        </p:nvSpPr>
        <p:spPr>
          <a:xfrm>
            <a:off x="819150" y="7253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6</a:t>
            </a:r>
            <a:r>
              <a:rPr b="1" lang="es-419"/>
              <a:t>. RNN</a:t>
            </a:r>
            <a:endParaRPr b="1"/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263" y="1679925"/>
            <a:ext cx="57054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0775" y="211916"/>
            <a:ext cx="1510074" cy="6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title"/>
          </p:nvPr>
        </p:nvSpPr>
        <p:spPr>
          <a:xfrm>
            <a:off x="819150" y="7253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6</a:t>
            </a:r>
            <a:r>
              <a:rPr b="1" lang="es-419"/>
              <a:t>. RNN</a:t>
            </a:r>
            <a:endParaRPr b="1"/>
          </a:p>
        </p:txBody>
      </p:sp>
      <p:pic>
        <p:nvPicPr>
          <p:cNvPr id="249" name="Google Shape;2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775" y="211916"/>
            <a:ext cx="1510074" cy="6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925" y="1262100"/>
            <a:ext cx="5772150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/>
          <p:nvPr/>
        </p:nvSpPr>
        <p:spPr>
          <a:xfrm>
            <a:off x="200925" y="4279550"/>
            <a:ext cx="87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{'FB': 7.898, 'AMZN': 87.077, 'NFLX': 36.858, 'AAPL': 4.248, 'MSFT': 13.065, 'GOOGL': 83.569, 'TWTR': 2.269, 'UBER': 3.068, 'NVDA': 14.778, 'BABA': 7.728}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819150" y="7253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6</a:t>
            </a:r>
            <a:r>
              <a:rPr b="1" lang="es-419"/>
              <a:t>. RNN</a:t>
            </a:r>
            <a:endParaRPr b="1"/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775" y="211916"/>
            <a:ext cx="1510074" cy="6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1350100"/>
            <a:ext cx="5943600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/>
        </p:nvSpPr>
        <p:spPr>
          <a:xfrm>
            <a:off x="202050" y="4279550"/>
            <a:ext cx="87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{'FB': 96.844, 'AMZN': 11759.632, 'NFLX': 2173.886, 'AAPL': 27.409, 'MSFT': 257.941, 'GOOGL': 10654.19, 'TWTR': 8.014, 'UBER': 14.415, 'NVDA': 330.988, 'BABA': 94.541}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s-419"/>
              <a:t>Agenda</a:t>
            </a:r>
            <a:endParaRPr b="1"/>
          </a:p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711975" y="1560150"/>
            <a:ext cx="7505700" cy="31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i="1" lang="es-419"/>
              <a:t>Agenda</a:t>
            </a:r>
            <a:endParaRPr b="1"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i="1" lang="es-419"/>
              <a:t>Otros Proyectos</a:t>
            </a:r>
            <a:endParaRPr b="1" i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i="1" lang="es-419"/>
              <a:t>Red neuronal</a:t>
            </a:r>
            <a:endParaRPr b="1" i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i="1" lang="es-419"/>
              <a:t>Agrupamiento y cadenas de markov</a:t>
            </a:r>
            <a:endParaRPr b="1"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i="1" lang="es-419"/>
              <a:t>Dataset</a:t>
            </a:r>
            <a:endParaRPr b="1" i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i="1" lang="es-419"/>
              <a:t>Empresas</a:t>
            </a:r>
            <a:endParaRPr b="1" i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i="1" lang="es-419"/>
              <a:t>Columnas</a:t>
            </a:r>
            <a:endParaRPr b="1"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i="1" lang="es-419"/>
              <a:t>Modificaciones del Dataset</a:t>
            </a:r>
            <a:endParaRPr b="1" i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i="1" lang="es-419"/>
              <a:t>Normalización</a:t>
            </a:r>
            <a:endParaRPr b="1" i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i="1" lang="es-419"/>
              <a:t>Forma de Imagen</a:t>
            </a:r>
            <a:endParaRPr b="1"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i="1" lang="es-419"/>
              <a:t>CNN</a:t>
            </a:r>
            <a:endParaRPr b="1" i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i="1" lang="es-419"/>
              <a:t>Adaptar red</a:t>
            </a:r>
            <a:endParaRPr b="1" i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i="1" lang="es-419"/>
              <a:t>Resultados</a:t>
            </a:r>
            <a:endParaRPr b="1"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i="1" lang="es-419"/>
              <a:t>RNN </a:t>
            </a:r>
            <a:endParaRPr b="1" i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i="1" lang="es-419"/>
              <a:t>Arquitectura</a:t>
            </a:r>
            <a:endParaRPr b="1" i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b="1" i="1" lang="es-419"/>
              <a:t>Resultados</a:t>
            </a:r>
            <a:endParaRPr b="1" i="1"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2400" y="203591"/>
            <a:ext cx="1510074" cy="6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767300" y="427500"/>
            <a:ext cx="7505700" cy="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2. Otros proyectos</a:t>
            </a:r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844175" y="1057075"/>
            <a:ext cx="3486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Calibri"/>
                <a:ea typeface="Calibri"/>
                <a:cs typeface="Calibri"/>
                <a:sym typeface="Calibri"/>
              </a:rPr>
              <a:t>-Red neuronal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Es una red neuronal artificial donde las conexiones entre las unidades no forman un ciclo. Estas son diferentes de las redes neuronales recurrentes.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96" y="2443275"/>
            <a:ext cx="3913725" cy="15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/>
          <p:nvPr/>
        </p:nvSpPr>
        <p:spPr>
          <a:xfrm>
            <a:off x="5523700" y="3286150"/>
            <a:ext cx="285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latin typeface="Calibri"/>
                <a:ea typeface="Calibri"/>
                <a:cs typeface="Calibri"/>
                <a:sym typeface="Calibri"/>
              </a:rPr>
              <a:t>Jorge Mario Iguaran Cotes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latin typeface="Calibri"/>
                <a:ea typeface="Calibri"/>
                <a:cs typeface="Calibri"/>
                <a:sym typeface="Calibri"/>
              </a:rPr>
              <a:t>Asesor: Luis Felipe Giraldo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latin typeface="Calibri"/>
                <a:ea typeface="Calibri"/>
                <a:cs typeface="Calibri"/>
                <a:sym typeface="Calibri"/>
              </a:rPr>
              <a:t>Departamento de Ingeniería </a:t>
            </a:r>
            <a:r>
              <a:rPr lang="es-419" sz="900">
                <a:latin typeface="Calibri"/>
                <a:ea typeface="Calibri"/>
                <a:cs typeface="Calibri"/>
                <a:sym typeface="Calibri"/>
              </a:rPr>
              <a:t>Eléctrica</a:t>
            </a:r>
            <a:r>
              <a:rPr lang="es-419" sz="900">
                <a:latin typeface="Calibri"/>
                <a:ea typeface="Calibri"/>
                <a:cs typeface="Calibri"/>
                <a:sym typeface="Calibri"/>
              </a:rPr>
              <a:t> y Electrónica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latin typeface="Calibri"/>
                <a:ea typeface="Calibri"/>
                <a:cs typeface="Calibri"/>
                <a:sym typeface="Calibri"/>
              </a:rPr>
              <a:t>Universidad de los Andes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latin typeface="Calibri"/>
                <a:ea typeface="Calibri"/>
                <a:cs typeface="Calibri"/>
                <a:sym typeface="Calibri"/>
              </a:rPr>
              <a:t>2019-2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0775" y="211916"/>
            <a:ext cx="1510074" cy="690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1" name="Google Shape;151;p16"/>
          <p:cNvGraphicFramePr/>
          <p:nvPr/>
        </p:nvGraphicFramePr>
        <p:xfrm>
          <a:off x="5630350" y="126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{879BB14A-2593-430F-B381-3EAD84E07D63}</a:tableStyleId>
              </a:tblPr>
              <a:tblGrid>
                <a:gridCol w="563200"/>
                <a:gridCol w="682975"/>
                <a:gridCol w="668975"/>
              </a:tblGrid>
              <a:tr h="282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800"/>
                        <a:t>Entrenamiento</a:t>
                      </a:r>
                      <a:endParaRPr b="1" sz="800"/>
                    </a:p>
                  </a:txBody>
                  <a:tcPr marT="91425" marB="91425" marR="91425" marL="91425"/>
                </a:tc>
                <a:tc hMerge="1"/>
                <a:tc hMerge="1"/>
              </a:tr>
              <a:tr h="28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800"/>
                        <a:t>Modelo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419" sz="800"/>
                        <a:t>MSEx100</a:t>
                      </a:r>
                      <a:endParaRPr i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419" sz="800"/>
                        <a:t>MAE</a:t>
                      </a:r>
                      <a:endParaRPr i="1" sz="800"/>
                    </a:p>
                  </a:txBody>
                  <a:tcPr marT="91425" marB="91425" marR="91425" marL="91425"/>
                </a:tc>
              </a:tr>
              <a:tr h="28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800"/>
                        <a:t>DNN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800"/>
                        <a:t>0.019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800"/>
                        <a:t>0.011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2" name="Google Shape;152;p16"/>
          <p:cNvGraphicFramePr/>
          <p:nvPr/>
        </p:nvGraphicFramePr>
        <p:xfrm>
          <a:off x="5630350" y="2371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{879BB14A-2593-430F-B381-3EAD84E07D63}</a:tableStyleId>
              </a:tblPr>
              <a:tblGrid>
                <a:gridCol w="563200"/>
                <a:gridCol w="682975"/>
                <a:gridCol w="668975"/>
              </a:tblGrid>
              <a:tr h="2947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800"/>
                        <a:t>Validación</a:t>
                      </a:r>
                      <a:endParaRPr b="1" sz="800"/>
                    </a:p>
                  </a:txBody>
                  <a:tcPr marT="91425" marB="91425" marR="91425" marL="91425"/>
                </a:tc>
                <a:tc hMerge="1"/>
                <a:tc hMerge="1"/>
              </a:tr>
              <a:tr h="28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800"/>
                        <a:t>Modelo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419" sz="800"/>
                        <a:t>MSEx100</a:t>
                      </a:r>
                      <a:endParaRPr i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419" sz="800"/>
                        <a:t>MAE</a:t>
                      </a:r>
                      <a:endParaRPr i="1" sz="800"/>
                    </a:p>
                  </a:txBody>
                  <a:tcPr marT="91425" marB="91425" marR="91425" marL="91425"/>
                </a:tc>
              </a:tr>
              <a:tr h="28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800"/>
                        <a:t>DNN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800"/>
                        <a:t>0.028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800"/>
                        <a:t>0.013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767300" y="427500"/>
            <a:ext cx="7505700" cy="6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2. Otros proyectos</a:t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844175" y="1057075"/>
            <a:ext cx="4271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Calibri"/>
                <a:ea typeface="Calibri"/>
                <a:cs typeface="Calibri"/>
                <a:sym typeface="Calibri"/>
              </a:rPr>
              <a:t>-Agrupamiento (k-means) y cadenas de markov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Otro de los algoritmos investigados con el fin de realizar predicciones consiste en los ya mencionados.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775" y="211916"/>
            <a:ext cx="1510074" cy="6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9875" y="1335050"/>
            <a:ext cx="2655774" cy="265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8250" y="2226775"/>
            <a:ext cx="2603125" cy="19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600" y="2341375"/>
            <a:ext cx="2056910" cy="22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387600" y="534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3</a:t>
            </a:r>
            <a:r>
              <a:rPr b="1" lang="es-419"/>
              <a:t>. Dataset</a:t>
            </a:r>
            <a:endParaRPr b="1"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311700" y="1152475"/>
            <a:ext cx="8520600" cy="9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El dataset se </a:t>
            </a:r>
            <a:r>
              <a:rPr lang="es-419"/>
              <a:t>armó</a:t>
            </a:r>
            <a:r>
              <a:rPr lang="es-419"/>
              <a:t> por una </a:t>
            </a:r>
            <a:r>
              <a:rPr lang="es-419"/>
              <a:t>recopilación</a:t>
            </a:r>
            <a:r>
              <a:rPr lang="es-419"/>
              <a:t> de datos cada 5 minutos de: apertura, cierre, </a:t>
            </a:r>
            <a:r>
              <a:rPr lang="es-419"/>
              <a:t>máximo</a:t>
            </a:r>
            <a:r>
              <a:rPr lang="es-419"/>
              <a:t>, </a:t>
            </a:r>
            <a:r>
              <a:rPr lang="es-419"/>
              <a:t>mínimo</a:t>
            </a:r>
            <a:r>
              <a:rPr lang="es-419"/>
              <a:t> y volumen de las acciones de diversas empresas. </a:t>
            </a:r>
            <a:r>
              <a:rPr lang="es-419"/>
              <a:t>Además</a:t>
            </a:r>
            <a:r>
              <a:rPr lang="es-419"/>
              <a:t> se le añadieron las columnas de desplazamiento y volatilidad relativos. Obteniendo un total de 7 columnas, obteniendo un total de aproximadamente 160 mil registros entre las 10 empresas.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02" y="2766963"/>
            <a:ext cx="3195249" cy="1797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3933625" y="3038700"/>
            <a:ext cx="4863300" cy="14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Las 10 empresas escogidas fueron: Facebook, Amazon, Netflix, Apple, Microsoft, Google, Twitter, Uber, Nvidia y Alibaba.</a:t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6272" y="2146975"/>
            <a:ext cx="938125" cy="4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2850" y="2146974"/>
            <a:ext cx="887044" cy="4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0775" y="211916"/>
            <a:ext cx="1510074" cy="6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311700" y="513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4. Modificaciones al Dataset</a:t>
            </a:r>
            <a:endParaRPr b="1"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311700" y="1152475"/>
            <a:ext cx="8425800" cy="15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 cada una de las 7 columnas previamente mencionadas se le </a:t>
            </a:r>
            <a:r>
              <a:rPr lang="es-419"/>
              <a:t>realizó normalización.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1. Standard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2. MinMax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Obteniendo así un total de 21 columnas (7x3) por cada 5 minutos.</a:t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775" y="1591875"/>
            <a:ext cx="1556451" cy="3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4400" y="1899948"/>
            <a:ext cx="1743260" cy="4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>
            <p:ph idx="1" type="body"/>
          </p:nvPr>
        </p:nvSpPr>
        <p:spPr>
          <a:xfrm>
            <a:off x="464100" y="2879925"/>
            <a:ext cx="4566300" cy="16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/>
              <a:t>Teniendo en cuenta que se van a usar los datos de 30 intervalos de tiempo para la </a:t>
            </a:r>
            <a:r>
              <a:rPr lang="es-419" sz="1500"/>
              <a:t>predicción (ventana n=30)</a:t>
            </a:r>
            <a:r>
              <a:rPr lang="es-419" sz="1500"/>
              <a:t>, se </a:t>
            </a:r>
            <a:r>
              <a:rPr lang="es-419" sz="1500"/>
              <a:t>armó</a:t>
            </a:r>
            <a:r>
              <a:rPr lang="es-419" sz="1500"/>
              <a:t> una matriz de (30x21) simulando una imagen, para dar uso a las redes convolucionales.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500"/>
              <a:t>Se extrajo la </a:t>
            </a:r>
            <a:r>
              <a:rPr lang="es-419" sz="1500"/>
              <a:t>característica</a:t>
            </a:r>
            <a:r>
              <a:rPr lang="es-419" sz="1500"/>
              <a:t> del volumen por que sin esta generaba mejor rendimiento.</a:t>
            </a:r>
            <a:endParaRPr sz="1500"/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0400" y="2918650"/>
            <a:ext cx="3735500" cy="139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0775" y="211916"/>
            <a:ext cx="1510074" cy="6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311700" y="456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5. CNN</a:t>
            </a:r>
            <a:endParaRPr b="1"/>
          </a:p>
        </p:txBody>
      </p:sp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336350" y="1162525"/>
            <a:ext cx="378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Recordando que cada </a:t>
            </a:r>
            <a:r>
              <a:rPr lang="es-419"/>
              <a:t>predicción</a:t>
            </a:r>
            <a:r>
              <a:rPr lang="es-419"/>
              <a:t> tiene una matriz de entrada como expuesta, que las convoluciones tienen sentido cuando hay </a:t>
            </a:r>
            <a:r>
              <a:rPr lang="es-419"/>
              <a:t>relación</a:t>
            </a:r>
            <a:r>
              <a:rPr lang="es-419"/>
              <a:t> espacial entre los datos se plantea la siguiente CNN (1.5m </a:t>
            </a:r>
            <a:r>
              <a:rPr lang="es-419"/>
              <a:t>parámetros</a:t>
            </a:r>
            <a:r>
              <a:rPr lang="es-419"/>
              <a:t>):</a:t>
            </a:r>
            <a:endParaRPr/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50" y="2718826"/>
            <a:ext cx="3293250" cy="12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0775" y="211916"/>
            <a:ext cx="1510074" cy="6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2750" y="1384775"/>
            <a:ext cx="4888100" cy="287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title"/>
          </p:nvPr>
        </p:nvSpPr>
        <p:spPr>
          <a:xfrm>
            <a:off x="311700" y="456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5.</a:t>
            </a:r>
            <a:r>
              <a:rPr b="1" lang="es-419"/>
              <a:t> CNN</a:t>
            </a:r>
            <a:endParaRPr b="1"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775" y="211916"/>
            <a:ext cx="1510074" cy="6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913" y="1101375"/>
            <a:ext cx="8728176" cy="3736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